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73" r:id="rId14"/>
    <p:sldId id="268" r:id="rId15"/>
    <p:sldId id="269" r:id="rId16"/>
    <p:sldId id="274" r:id="rId17"/>
    <p:sldId id="270" r:id="rId18"/>
  </p:sldIdLst>
  <p:sldSz cx="12192000" cy="6858000"/>
  <p:notesSz cx="6858000" cy="9144000"/>
  <p:embeddedFontLst>
    <p:embeddedFont>
      <p:font typeface="Noto Sans KR Black" panose="020B0A00000000000000" pitchFamily="34" charset="-127"/>
      <p:bold r:id="rId19"/>
    </p:embeddedFont>
    <p:embeddedFont>
      <p:font typeface="Noto Sans KR Medium" panose="020B0600000000000000" pitchFamily="34" charset="-127"/>
      <p:regular r:id="rId20"/>
    </p:embeddedFont>
    <p:embeddedFont>
      <p:font typeface="나눔바른고딕OTF Light" panose="02000303000000000000" pitchFamily="50" charset="-127"/>
      <p:regular r:id="rId21"/>
    </p:embeddedFont>
    <p:embeddedFont>
      <p:font typeface="나눔바른고딕OTF UltraLight" panose="00000300000000000000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E7E7E7"/>
    <a:srgbClr val="525252"/>
    <a:srgbClr val="A9D18E"/>
    <a:srgbClr val="FFE699"/>
    <a:srgbClr val="F4777C"/>
    <a:srgbClr val="FFFFFF"/>
    <a:srgbClr val="FFC000"/>
    <a:srgbClr val="FF6565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9952284" y="5403672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2017180004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2017184006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5923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라이브러리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C++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표준 라이브러리로 제작한 서버로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리눅스등에서도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작동하도록 구축 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311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B03709-DD1B-42F6-BDDA-1CC85C84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2107899"/>
            <a:ext cx="4906049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2BA811-B229-43F9-A072-9FD83FA22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0" y="2107900"/>
            <a:ext cx="4906050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50720-031E-4D68-A5F5-10202EAAFEA4}"/>
              </a:ext>
            </a:extLst>
          </p:cNvPr>
          <p:cNvSpPr txBox="1"/>
          <p:nvPr/>
        </p:nvSpPr>
        <p:spPr>
          <a:xfrm>
            <a:off x="2231609" y="489852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건파이어 리본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9E338-9E8A-4448-98F5-4866D9D30A3E}"/>
              </a:ext>
            </a:extLst>
          </p:cNvPr>
          <p:cNvSpPr txBox="1"/>
          <p:nvPr/>
        </p:nvSpPr>
        <p:spPr>
          <a:xfrm>
            <a:off x="7997193" y="4898525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리스크 오브 레인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0B3CD-492D-4FC3-AA91-E3CB41C6BD9F}"/>
              </a:ext>
            </a:extLst>
          </p:cNvPr>
          <p:cNvSpPr txBox="1"/>
          <p:nvPr/>
        </p:nvSpPr>
        <p:spPr>
          <a:xfrm>
            <a:off x="2401526" y="5289402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사운드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3555F-5B47-4763-9B0C-EA8D9D916A55}"/>
              </a:ext>
            </a:extLst>
          </p:cNvPr>
          <p:cNvSpPr txBox="1"/>
          <p:nvPr/>
        </p:nvSpPr>
        <p:spPr>
          <a:xfrm>
            <a:off x="8200773" y="528940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시각 효과</a:t>
            </a:r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830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2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1040754" y="4957505"/>
            <a:ext cx="263235" cy="263235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1040754" y="5340815"/>
            <a:ext cx="263235" cy="2632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1040753" y="5740290"/>
            <a:ext cx="263235" cy="263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1303988" y="491984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1303987" y="530315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1303987" y="570262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1040752" y="6123600"/>
            <a:ext cx="263235" cy="2632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1303986" y="6078844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46117" y="1455980"/>
            <a:ext cx="226175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72088" y="2489748"/>
            <a:ext cx="217849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1950445" y="5106794"/>
            <a:ext cx="227156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309887" y="3563447"/>
            <a:ext cx="3295071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3086228" y="5650520"/>
            <a:ext cx="3295071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462121" y="6184645"/>
            <a:ext cx="3171406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6465072" y="4579909"/>
            <a:ext cx="3168455" cy="170799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4346992" y="4059773"/>
            <a:ext cx="3075709" cy="2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36304" y="1962678"/>
            <a:ext cx="3314279" cy="130993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36304" y="2141992"/>
            <a:ext cx="3314279" cy="1516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7498195" y="3008691"/>
            <a:ext cx="3295070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384C52-AF36-42FF-BBBF-7E7CE9A4D946}"/>
              </a:ext>
            </a:extLst>
          </p:cNvPr>
          <p:cNvSpPr/>
          <p:nvPr/>
        </p:nvSpPr>
        <p:spPr>
          <a:xfrm>
            <a:off x="1950445" y="5276871"/>
            <a:ext cx="2271569" cy="151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71C96-C582-49BA-B6F5-4215E635FD1D}"/>
              </a:ext>
            </a:extLst>
          </p:cNvPr>
          <p:cNvSpPr/>
          <p:nvPr/>
        </p:nvSpPr>
        <p:spPr>
          <a:xfrm>
            <a:off x="6462121" y="4763992"/>
            <a:ext cx="3171406" cy="1707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CC90B1E-D951-45DE-BAD2-A60F6F9DB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04710"/>
              </p:ext>
            </p:extLst>
          </p:nvPr>
        </p:nvGraphicFramePr>
        <p:xfrm>
          <a:off x="734536" y="859359"/>
          <a:ext cx="10086435" cy="56073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20715">
                  <a:extLst>
                    <a:ext uri="{9D8B030D-6E8A-4147-A177-3AD203B41FA5}">
                      <a16:colId xmlns:a16="http://schemas.microsoft.com/office/drawing/2014/main" val="247477212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193217688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35116439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7353356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73428122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130425752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260935147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78441378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265061259"/>
                    </a:ext>
                  </a:extLst>
                </a:gridCol>
              </a:tblGrid>
              <a:tr h="4672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7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8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1758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리소스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수집 및 제작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802864"/>
                  </a:ext>
                </a:extLst>
              </a:tr>
              <a:tr h="4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프로토콜 정의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1558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클라이언트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1607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서버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21081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애니메이션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81719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시야 처리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충돌 처리 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132311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멀티쓰레드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프로그래밍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698693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조명 및 그림자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4342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몬스터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AI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44366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시각 효과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 사운드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093510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UI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27344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680FB9-9060-4F84-AED6-59DAA5254D95}"/>
              </a:ext>
            </a:extLst>
          </p:cNvPr>
          <p:cNvSpPr/>
          <p:nvPr/>
        </p:nvSpPr>
        <p:spPr>
          <a:xfrm>
            <a:off x="1862755" y="1429524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5591A-577F-4373-80B9-98BB8380BB41}"/>
              </a:ext>
            </a:extLst>
          </p:cNvPr>
          <p:cNvSpPr/>
          <p:nvPr/>
        </p:nvSpPr>
        <p:spPr>
          <a:xfrm>
            <a:off x="1862756" y="1830233"/>
            <a:ext cx="2225775" cy="169730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738EB5-2533-4E55-94D1-A2E96768EED7}"/>
              </a:ext>
            </a:extLst>
          </p:cNvPr>
          <p:cNvSpPr/>
          <p:nvPr/>
        </p:nvSpPr>
        <p:spPr>
          <a:xfrm>
            <a:off x="1862755" y="2034911"/>
            <a:ext cx="2225775" cy="1697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730952-71EF-4BC1-B72B-729E478138AE}"/>
              </a:ext>
            </a:extLst>
          </p:cNvPr>
          <p:cNvSpPr/>
          <p:nvPr/>
        </p:nvSpPr>
        <p:spPr>
          <a:xfrm>
            <a:off x="1862755" y="2815373"/>
            <a:ext cx="3348111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F79C7D-58E4-4A5E-9ABD-F4F20CE48327}"/>
              </a:ext>
            </a:extLst>
          </p:cNvPr>
          <p:cNvSpPr/>
          <p:nvPr/>
        </p:nvSpPr>
        <p:spPr>
          <a:xfrm>
            <a:off x="4105916" y="3278533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C71F02-BBD4-4F63-A580-92DDDA945FE0}"/>
              </a:ext>
            </a:extLst>
          </p:cNvPr>
          <p:cNvSpPr/>
          <p:nvPr/>
        </p:nvSpPr>
        <p:spPr>
          <a:xfrm>
            <a:off x="4110678" y="3741639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6FB6F-21B8-49BD-AC5B-C47CA9E67685}"/>
              </a:ext>
            </a:extLst>
          </p:cNvPr>
          <p:cNvSpPr/>
          <p:nvPr/>
        </p:nvSpPr>
        <p:spPr>
          <a:xfrm>
            <a:off x="1860107" y="2300810"/>
            <a:ext cx="3348111" cy="167259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DCD8AF-20D5-4168-BC01-AF171A532DC6}"/>
              </a:ext>
            </a:extLst>
          </p:cNvPr>
          <p:cNvSpPr/>
          <p:nvPr/>
        </p:nvSpPr>
        <p:spPr>
          <a:xfrm>
            <a:off x="2980405" y="2505488"/>
            <a:ext cx="3348111" cy="169132"/>
          </a:xfrm>
          <a:prstGeom prst="rect">
            <a:avLst/>
          </a:prstGeom>
          <a:solidFill>
            <a:srgbClr val="A9D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2EB958-CA95-455A-9E99-F8F215065250}"/>
              </a:ext>
            </a:extLst>
          </p:cNvPr>
          <p:cNvSpPr/>
          <p:nvPr/>
        </p:nvSpPr>
        <p:spPr>
          <a:xfrm>
            <a:off x="6342544" y="4694270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E17019-F735-4DCD-903F-D51252C27015}"/>
              </a:ext>
            </a:extLst>
          </p:cNvPr>
          <p:cNvSpPr/>
          <p:nvPr/>
        </p:nvSpPr>
        <p:spPr>
          <a:xfrm>
            <a:off x="5236294" y="4217791"/>
            <a:ext cx="333202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71E554-B060-44F6-9FAA-A160C723077F}"/>
              </a:ext>
            </a:extLst>
          </p:cNvPr>
          <p:cNvSpPr/>
          <p:nvPr/>
        </p:nvSpPr>
        <p:spPr>
          <a:xfrm>
            <a:off x="8585498" y="5145253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B549DF-6F0E-4B6A-93DA-92028B04509F}"/>
              </a:ext>
            </a:extLst>
          </p:cNvPr>
          <p:cNvSpPr/>
          <p:nvPr/>
        </p:nvSpPr>
        <p:spPr>
          <a:xfrm>
            <a:off x="8586344" y="609630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F2FE42-0B77-4C50-ABF8-4F2CB3F14516}"/>
              </a:ext>
            </a:extLst>
          </p:cNvPr>
          <p:cNvSpPr/>
          <p:nvPr/>
        </p:nvSpPr>
        <p:spPr>
          <a:xfrm>
            <a:off x="6344072" y="561903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9F6532-9A76-4333-A942-4D9911276CCF}"/>
              </a:ext>
            </a:extLst>
          </p:cNvPr>
          <p:cNvSpPr/>
          <p:nvPr/>
        </p:nvSpPr>
        <p:spPr>
          <a:xfrm>
            <a:off x="8597785" y="5619039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73111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3312036"/>
            <a:ext cx="2486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3315333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비동기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I/O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멀티 쓰레드 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시야 처리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3315116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리소스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746500"/>
            <a:ext cx="106195" cy="176586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746499"/>
            <a:ext cx="106195" cy="17689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746500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CFBEC7-62C7-41E5-8642-8C3325DD379C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8D2DC8-60DC-4A40-ADAD-1E7E172F87C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58334-864D-4A77-8520-53EAECE6F740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8. </a:t>
            </a:r>
            <a:r>
              <a:rPr lang="ko-KR" altLang="en-US" sz="44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사항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6F4F33-A776-4660-9469-0763854E6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753233"/>
              </p:ext>
            </p:extLst>
          </p:nvPr>
        </p:nvGraphicFramePr>
        <p:xfrm>
          <a:off x="6160655" y="4252509"/>
          <a:ext cx="5734051" cy="199059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35549">
                  <a:extLst>
                    <a:ext uri="{9D8B030D-6E8A-4147-A177-3AD203B41FA5}">
                      <a16:colId xmlns:a16="http://schemas.microsoft.com/office/drawing/2014/main" val="3464825417"/>
                    </a:ext>
                  </a:extLst>
                </a:gridCol>
                <a:gridCol w="944447">
                  <a:extLst>
                    <a:ext uri="{9D8B030D-6E8A-4147-A177-3AD203B41FA5}">
                      <a16:colId xmlns:a16="http://schemas.microsoft.com/office/drawing/2014/main" val="3057333488"/>
                    </a:ext>
                  </a:extLst>
                </a:gridCol>
                <a:gridCol w="944447">
                  <a:extLst>
                    <a:ext uri="{9D8B030D-6E8A-4147-A177-3AD203B41FA5}">
                      <a16:colId xmlns:a16="http://schemas.microsoft.com/office/drawing/2014/main" val="841752641"/>
                    </a:ext>
                  </a:extLst>
                </a:gridCol>
                <a:gridCol w="944447">
                  <a:extLst>
                    <a:ext uri="{9D8B030D-6E8A-4147-A177-3AD203B41FA5}">
                      <a16:colId xmlns:a16="http://schemas.microsoft.com/office/drawing/2014/main" val="3336000614"/>
                    </a:ext>
                  </a:extLst>
                </a:gridCol>
                <a:gridCol w="963514">
                  <a:extLst>
                    <a:ext uri="{9D8B030D-6E8A-4147-A177-3AD203B41FA5}">
                      <a16:colId xmlns:a16="http://schemas.microsoft.com/office/drawing/2014/main" val="1673460240"/>
                    </a:ext>
                  </a:extLst>
                </a:gridCol>
                <a:gridCol w="1001647">
                  <a:extLst>
                    <a:ext uri="{9D8B030D-6E8A-4147-A177-3AD203B41FA5}">
                      <a16:colId xmlns:a16="http://schemas.microsoft.com/office/drawing/2014/main" val="2175132937"/>
                    </a:ext>
                  </a:extLst>
                </a:gridCol>
              </a:tblGrid>
              <a:tr h="3348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데미지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장탄수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재장전 시간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체력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이동속도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007764"/>
                  </a:ext>
                </a:extLst>
              </a:tr>
              <a:tr h="5363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돌격소총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5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25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1.0s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100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10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60042"/>
                  </a:ext>
                </a:extLst>
              </a:tr>
              <a:tr h="5363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샷건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5 * 6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8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발 당 0.2s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125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10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5416"/>
                  </a:ext>
                </a:extLst>
              </a:tr>
              <a:tr h="5830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머신건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3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100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4.0s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100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ko-KR" sz="1200">
                          <a:effectLst/>
                        </a:rPr>
                        <a:t>7</a:t>
                      </a:r>
                      <a:br>
                        <a:rPr lang="ko-KR" sz="1200">
                          <a:effectLst/>
                        </a:rPr>
                      </a:br>
                      <a:r>
                        <a:rPr lang="ko-KR" sz="1200">
                          <a:effectLst/>
                        </a:rPr>
                        <a:t>(사격중 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888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3CC214-410C-4F1E-ACAB-87BF69BA1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6411"/>
              </p:ext>
            </p:extLst>
          </p:nvPr>
        </p:nvGraphicFramePr>
        <p:xfrm>
          <a:off x="327027" y="4258636"/>
          <a:ext cx="5734050" cy="199059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11350">
                  <a:extLst>
                    <a:ext uri="{9D8B030D-6E8A-4147-A177-3AD203B41FA5}">
                      <a16:colId xmlns:a16="http://schemas.microsoft.com/office/drawing/2014/main" val="2819602030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005791157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3113413204"/>
                    </a:ext>
                  </a:extLst>
                </a:gridCol>
              </a:tblGrid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돌격소총(AR)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샷건(SG)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solidFill>
                            <a:schemeClr val="bg1"/>
                          </a:solidFill>
                          <a:effectLst/>
                        </a:rPr>
                        <a:t>머신건(MG)</a:t>
                      </a:r>
                      <a:endParaRPr lang="ko-KR" sz="11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36875"/>
                  </a:ext>
                </a:extLst>
              </a:tr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이동속도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이동속도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이동속도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54415"/>
                  </a:ext>
                </a:extLst>
              </a:tr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체력 증가 (+25)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체력 증가 (+25)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체력 증가 (+25)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18306"/>
                  </a:ext>
                </a:extLst>
              </a:tr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공격력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공격력 증가 (+1)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공격력 증가 (+1)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83317"/>
                  </a:ext>
                </a:extLst>
              </a:tr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탄창 수 증가 (+5)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탄창 수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탄창 수 증가 (+25)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456491"/>
                  </a:ext>
                </a:extLst>
              </a:tr>
              <a:tr h="331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재장전 시간 감소 (-0.2s)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탄환 수 증가 (+2)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</a:rPr>
                        <a:t>연사속도 20% 증가</a:t>
                      </a:r>
                      <a:endParaRPr lang="ko-KR" sz="1100"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500" marR="63500" marT="63500" marB="6350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11292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D243B6DC-A207-47C6-ABE0-EBFFDF78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164456"/>
            <a:ext cx="5734050" cy="21812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89B9C-344D-41B1-9057-59190C7B842E}"/>
              </a:ext>
            </a:extLst>
          </p:cNvPr>
          <p:cNvSpPr txBox="1"/>
          <p:nvPr/>
        </p:nvSpPr>
        <p:spPr>
          <a:xfrm>
            <a:off x="3125475" y="3429060"/>
            <a:ext cx="5941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1x1x1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큐브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, 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플레이어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, 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1, 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2, 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3, </a:t>
            </a:r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보스몬스터</a:t>
            </a:r>
            <a:endParaRPr lang="en-US" altLang="ko-KR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pPr algn="ctr"/>
            <a:r>
              <a:rPr lang="ko-KR" altLang="en-US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맵 크기는 </a:t>
            </a:r>
            <a:r>
              <a:rPr lang="en-US" altLang="ko-KR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200x200</a:t>
            </a:r>
            <a:endParaRPr lang="ko-KR" altLang="en-US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98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441624"/>
            <a:ext cx="656141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 및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</a:t>
            </a: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  <a:endParaRPr lang="en-US" altLang="ko-KR" sz="360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사항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11575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비동기 서버 구축으로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I/O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93" y="1811882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7" y="3769980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43" y="3769980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55" y="1454760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09" y="1588150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249" y="3840700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216D9-A73D-483E-B89E-4B3EF460282C}"/>
              </a:ext>
            </a:extLst>
          </p:cNvPr>
          <p:cNvSpPr txBox="1"/>
          <p:nvPr/>
        </p:nvSpPr>
        <p:spPr>
          <a:xfrm>
            <a:off x="2049694" y="3028890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VisualStudio2019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F814-8C7A-490D-8604-5563A9CB44FB}"/>
              </a:ext>
            </a:extLst>
          </p:cNvPr>
          <p:cNvSpPr txBox="1"/>
          <p:nvPr/>
        </p:nvSpPr>
        <p:spPr>
          <a:xfrm>
            <a:off x="5410349" y="3036279"/>
            <a:ext cx="139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12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6A7F-3842-447F-92BC-14296E156C3B}"/>
              </a:ext>
            </a:extLst>
          </p:cNvPr>
          <p:cNvSpPr txBox="1"/>
          <p:nvPr/>
        </p:nvSpPr>
        <p:spPr>
          <a:xfrm>
            <a:off x="8504472" y="3093105"/>
            <a:ext cx="108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BEB9-2D69-496D-89BD-BAA0683CE702}"/>
              </a:ext>
            </a:extLst>
          </p:cNvPr>
          <p:cNvSpPr txBox="1"/>
          <p:nvPr/>
        </p:nvSpPr>
        <p:spPr>
          <a:xfrm>
            <a:off x="8349249" y="5521169"/>
            <a:ext cx="14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EC362-4969-498A-B184-540C9CA9E65D}"/>
              </a:ext>
            </a:extLst>
          </p:cNvPr>
          <p:cNvSpPr txBox="1"/>
          <p:nvPr/>
        </p:nvSpPr>
        <p:spPr>
          <a:xfrm>
            <a:off x="5622673" y="552116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F959F-54E1-48FB-AA9B-61C1CD681AEC}"/>
              </a:ext>
            </a:extLst>
          </p:cNvPr>
          <p:cNvSpPr txBox="1"/>
          <p:nvPr/>
        </p:nvSpPr>
        <p:spPr>
          <a:xfrm>
            <a:off x="2370440" y="5522939"/>
            <a:ext cx="150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768</Words>
  <Application>Microsoft Office PowerPoint</Application>
  <PresentationFormat>와이드스크린</PresentationFormat>
  <Paragraphs>202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Noto Sans KR Black</vt:lpstr>
      <vt:lpstr>Noto Sans KR Medium</vt:lpstr>
      <vt:lpstr>나눔바른고딕OTF Light</vt:lpstr>
      <vt:lpstr>나눔바른고딕OTF UltraLight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YUNSIK</cp:lastModifiedBy>
  <cp:revision>44</cp:revision>
  <dcterms:created xsi:type="dcterms:W3CDTF">2021-12-02T11:36:02Z</dcterms:created>
  <dcterms:modified xsi:type="dcterms:W3CDTF">2021-12-22T12:01:45Z</dcterms:modified>
</cp:coreProperties>
</file>